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9" r:id="rId3"/>
    <p:sldId id="260" r:id="rId4"/>
    <p:sldId id="262" r:id="rId5"/>
    <p:sldId id="263" r:id="rId6"/>
    <p:sldId id="261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7" r:id="rId19"/>
    <p:sldId id="276" r:id="rId20"/>
    <p:sldId id="278" r:id="rId21"/>
    <p:sldId id="279" r:id="rId22"/>
    <p:sldId id="280" r:id="rId23"/>
    <p:sldId id="281" r:id="rId24"/>
    <p:sldId id="282" r:id="rId25"/>
    <p:sldId id="283" r:id="rId26"/>
    <p:sldId id="288" r:id="rId27"/>
    <p:sldId id="285" r:id="rId28"/>
    <p:sldId id="286" r:id="rId29"/>
    <p:sldId id="287" r:id="rId30"/>
    <p:sldId id="265" r:id="rId31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E72"/>
    <a:srgbClr val="6AADE4"/>
    <a:srgbClr val="0030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9"/>
    <p:restoredTop sz="94694"/>
  </p:normalViewPr>
  <p:slideViewPr>
    <p:cSldViewPr>
      <p:cViewPr>
        <p:scale>
          <a:sx n="59" d="100"/>
          <a:sy n="59" d="100"/>
        </p:scale>
        <p:origin x="4260" y="18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C778D055-BEE7-4085-A571-7BECCC9DA62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97200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43000" y="4343400"/>
            <a:ext cx="455612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E3F1F6F-B961-49F8-A761-21EF4117BA5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048537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5705AF0-2115-4734-B582-C86567AC0654}" type="slidenum">
              <a:rPr lang="en-GB" altLang="en-US"/>
              <a:pPr>
                <a:spcBef>
                  <a:spcPct val="0"/>
                </a:spcBef>
              </a:pPr>
              <a:t>1</a:t>
            </a:fld>
            <a:endParaRPr lang="en-GB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904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0" y="5365750"/>
            <a:ext cx="9140825" cy="665163"/>
          </a:xfrm>
          <a:prstGeom prst="rect">
            <a:avLst/>
          </a:prstGeom>
          <a:solidFill>
            <a:srgbClr val="003E7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0" y="6030913"/>
            <a:ext cx="9140825" cy="173037"/>
          </a:xfrm>
          <a:prstGeom prst="rect">
            <a:avLst/>
          </a:prstGeom>
          <a:solidFill>
            <a:srgbClr val="6AAD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4175" y="2016125"/>
            <a:ext cx="8374063" cy="576263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4175" y="2774950"/>
            <a:ext cx="8374063" cy="539750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altLang="en-US" noProof="0"/>
              <a:t>Click to edit Master subtitle style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862888" y="6448425"/>
            <a:ext cx="900112" cy="179388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108C8CB-59B5-424B-9EA1-CF6C6A4DF28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74585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4232B-0387-4F0C-BEF3-0303E7E116C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9742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5913" y="398463"/>
            <a:ext cx="2093912" cy="53768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4175" y="398463"/>
            <a:ext cx="6129338" cy="53768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978C9-BD95-4942-BFCB-ED57288F420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5119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1A27A-B71E-42F5-A588-FA68D6DEF72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0572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1E8FA-1C6D-400F-B58C-7977C48CC19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39898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175" y="1708150"/>
            <a:ext cx="4110038" cy="4067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708150"/>
            <a:ext cx="4111625" cy="4067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9BBD4-99D3-42CE-8AF6-6B542932C5D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32094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DACB4-3E1F-4E29-AE18-D748D9E3238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60148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BBBCF-A01C-42F3-8A34-3A5C44F56F9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91331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910A4-2824-4479-8E89-D9F98D822CA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19855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779B6-8CDD-43FF-BF44-249FADBFA6C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56384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098D4-44C0-4B6C-8CAF-9BAD60C3F26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91318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4175" y="398463"/>
            <a:ext cx="8375650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4175" y="1708150"/>
            <a:ext cx="8374063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2888" y="6451600"/>
            <a:ext cx="900112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8ACC906-1F42-465C-9A74-E848C3D9B77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9pPr>
    </p:titleStyle>
    <p:bodyStyle>
      <a:lvl1pPr marL="269875" indent="-269875" algn="l" rtl="0" eaLnBrk="0" fontAlgn="base" hangingPunct="0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66700" algn="l" rtl="0" eaLnBrk="0" fontAlgn="base" hangingPunct="0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2pPr>
      <a:lvl3pPr marL="809625" indent="-269875" algn="l" rtl="0" eaLnBrk="0" fontAlgn="base" hangingPunct="0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3pPr>
      <a:lvl4pPr marL="1079500" indent="-268288" algn="l" rtl="0" eaLnBrk="0" fontAlgn="base" hangingPunct="0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4pPr>
      <a:lvl5pPr marL="1350963" indent="-269875" algn="l" rtl="0" eaLnBrk="0" fontAlgn="base" hangingPunct="0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5pPr>
      <a:lvl6pPr marL="1808163" indent="-269875" algn="l" rtl="0" fontAlgn="base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6pPr>
      <a:lvl7pPr marL="2265363" indent="-269875" algn="l" rtl="0" fontAlgn="base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7pPr>
      <a:lvl8pPr marL="2722563" indent="-269875" algn="l" rtl="0" fontAlgn="base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8pPr>
      <a:lvl9pPr marL="3179763" indent="-269875" algn="l" rtl="0" fontAlgn="base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domnode.com/guides/17/how-bitcoin-works" TargetMode="External"/><Relationship Id="rId2" Type="http://schemas.openxmlformats.org/officeDocument/2006/relationships/hyperlink" Target="https://www.reuters.com/article/us-crypto-currencies-ciphertrace/cryptocurrency-exchange-theft-surges-in-first-half-of-2018-report-idUSKBN1JT1Q5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Tendrils of Crime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GB" dirty="0"/>
              <a:t>Visualizing the Diffusion of Stolen Bitcoins</a:t>
            </a:r>
            <a:endParaRPr lang="en-US" altLang="en-US" dirty="0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384175" y="5548313"/>
            <a:ext cx="8374063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r>
              <a:rPr lang="en-GB" altLang="en-US" sz="1800" b="1" dirty="0">
                <a:solidFill>
                  <a:schemeClr val="tx2"/>
                </a:solidFill>
              </a:rPr>
              <a:t>Mansoor Ahmed, Ilia </a:t>
            </a:r>
            <a:r>
              <a:rPr lang="en-GB" altLang="en-US" sz="1800" b="1" dirty="0" err="1">
                <a:solidFill>
                  <a:schemeClr val="tx2"/>
                </a:solidFill>
              </a:rPr>
              <a:t>Shumailov</a:t>
            </a:r>
            <a:r>
              <a:rPr lang="en-GB" altLang="en-US" sz="1800" b="1" dirty="0">
                <a:solidFill>
                  <a:schemeClr val="tx2"/>
                </a:solidFill>
              </a:rPr>
              <a:t>, Ross Anderson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6AA22A-8199-4D0B-9F0A-0643DE18C7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08C8CB-59B5-424B-9EA1-CF6C6A4DF28B}" type="slidenum">
              <a:rPr lang="en-GB" altLang="en-US" smtClean="0"/>
              <a:pPr>
                <a:defRPr/>
              </a:pPr>
              <a:t>1</a:t>
            </a:fld>
            <a:endParaRPr lang="en-GB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99821D-4560-48A8-895D-54312951326E}"/>
              </a:ext>
            </a:extLst>
          </p:cNvPr>
          <p:cNvSpPr txBox="1"/>
          <p:nvPr/>
        </p:nvSpPr>
        <p:spPr>
          <a:xfrm>
            <a:off x="199444" y="6353453"/>
            <a:ext cx="79763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GraMSeC</a:t>
            </a:r>
            <a:r>
              <a:rPr lang="en-US" sz="1400" dirty="0"/>
              <a:t> 2018. Presented by Mansoor Ahmed. Some slides adapted from Anderson, WEIS 2018.</a:t>
            </a:r>
            <a:endParaRPr lang="en-GB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56CA6-AA83-4187-BE40-95DE13B7D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Nemo </a:t>
            </a:r>
            <a:r>
              <a:rPr lang="en-US" dirty="0" err="1"/>
              <a:t>dat</a:t>
            </a:r>
            <a:r>
              <a:rPr lang="en-US" dirty="0"/>
              <a:t> quod non </a:t>
            </a:r>
            <a:r>
              <a:rPr lang="en-US" dirty="0" err="1"/>
              <a:t>habet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76206-0988-418D-B7E0-D5AACFBC6A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“</a:t>
            </a:r>
            <a:r>
              <a:rPr lang="en-GB" sz="2400" dirty="0"/>
              <a:t>No one gives what he doesn't have</a:t>
            </a:r>
            <a:r>
              <a:rPr lang="en-US" sz="2400" dirty="0"/>
              <a:t>”</a:t>
            </a:r>
          </a:p>
          <a:p>
            <a:r>
              <a:rPr lang="en-US" sz="2400" dirty="0"/>
              <a:t>If Bob steals Alice’s horse and sells it to Charlie, then when she sees Charlie riding it she can demand it back. Charlie never “owned” the horse.</a:t>
            </a:r>
          </a:p>
          <a:p>
            <a:r>
              <a:rPr lang="en-US" sz="2400" dirty="0"/>
              <a:t>There is no statute of limitations for theft.</a:t>
            </a:r>
          </a:p>
          <a:p>
            <a:r>
              <a:rPr lang="en-US" sz="2400" dirty="0"/>
              <a:t>Escape route: Fungibility. </a:t>
            </a:r>
            <a:r>
              <a:rPr lang="en-GB" sz="2400" dirty="0"/>
              <a:t>Banknotes are legally fungible while grains of wheat are technically fungible.</a:t>
            </a:r>
          </a:p>
          <a:p>
            <a:r>
              <a:rPr lang="en-US" sz="2400" dirty="0"/>
              <a:t>Each bitcoin records its entire history of transactions!</a:t>
            </a:r>
          </a:p>
          <a:p>
            <a:endParaRPr lang="en-US" sz="2400" dirty="0"/>
          </a:p>
          <a:p>
            <a:endParaRPr lang="en-GB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BDF81D-8118-41C0-A034-B9E74518B0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41A27A-B71E-42F5-A588-FA68D6DEF723}" type="slidenum">
              <a:rPr lang="en-GB" altLang="en-US" smtClean="0"/>
              <a:pPr>
                <a:defRPr/>
              </a:pPr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33582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56CA6-AA83-4187-BE40-95DE13B7D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Clayton’s Case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76206-0988-418D-B7E0-D5AACFBC6A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b="1" i="1" dirty="0" err="1"/>
              <a:t>Devaynes</a:t>
            </a:r>
            <a:r>
              <a:rPr lang="en-GB" sz="2400" b="1" i="1" dirty="0"/>
              <a:t> v Noble</a:t>
            </a:r>
            <a:r>
              <a:rPr lang="en-GB" sz="2400" dirty="0"/>
              <a:t> (1816) 35 ER 781</a:t>
            </a:r>
          </a:p>
          <a:p>
            <a:r>
              <a:rPr lang="en-GB" sz="2400" dirty="0"/>
              <a:t>When sorting out a bankruptcy, the court said the</a:t>
            </a:r>
            <a:r>
              <a:rPr lang="en-GB" sz="2400" i="1" dirty="0"/>
              <a:t> first-in, first-out (FIFO) </a:t>
            </a:r>
            <a:r>
              <a:rPr lang="en-GB" sz="2400" dirty="0"/>
              <a:t>rule should determine the effect of payments to and from an account*</a:t>
            </a:r>
          </a:p>
          <a:p>
            <a:r>
              <a:rPr lang="en-US" sz="2400" dirty="0"/>
              <a:t>P</a:t>
            </a:r>
            <a:r>
              <a:rPr lang="en-GB" sz="2400" dirty="0"/>
              <a:t>art of English Law, has spread to most Commonwealth jurisdictions.</a:t>
            </a:r>
          </a:p>
          <a:p>
            <a:r>
              <a:rPr lang="en-US" sz="2400" dirty="0"/>
              <a:t>W</a:t>
            </a:r>
            <a:r>
              <a:rPr lang="en-GB" sz="2400" dirty="0"/>
              <a:t>hat does this mean for bitcoin?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BDF81D-8118-41C0-A034-B9E74518B0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41A27A-B71E-42F5-A588-FA68D6DEF723}" type="slidenum">
              <a:rPr lang="en-GB" altLang="en-US" smtClean="0"/>
              <a:pPr>
                <a:defRPr/>
              </a:pPr>
              <a:t>11</a:t>
            </a:fld>
            <a:endParaRPr lang="en-GB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75AE0D-7F4C-46B0-A755-B02AEA0F857A}"/>
              </a:ext>
            </a:extLst>
          </p:cNvPr>
          <p:cNvSpPr txBox="1"/>
          <p:nvPr/>
        </p:nvSpPr>
        <p:spPr>
          <a:xfrm>
            <a:off x="366536" y="5877272"/>
            <a:ext cx="63850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*What constitutes an “account” in the case of Bitcoin is a non-trivial question…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61026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90878-4CA1-4AD0-8A88-F6D74AD8E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Clayton’s Case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ED8D589-BDA6-4DE6-B8D5-D8FC06C4AD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6496" y="1708150"/>
            <a:ext cx="6049420" cy="406717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B95126-EFF8-47AB-951F-6DE6AC4481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41A27A-B71E-42F5-A588-FA68D6DEF723}" type="slidenum">
              <a:rPr lang="en-GB" altLang="en-US" smtClean="0"/>
              <a:pPr>
                <a:defRPr/>
              </a:pPr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895994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12C28-65CB-451D-8E53-C436A017E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Taintchain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1A67B-1ABA-42C6-9C99-BA5976AD0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Putting the FIFO and Nemo </a:t>
            </a:r>
            <a:r>
              <a:rPr lang="en-US" sz="2400" dirty="0" err="1"/>
              <a:t>dat</a:t>
            </a:r>
            <a:r>
              <a:rPr lang="en-US" sz="2400" dirty="0"/>
              <a:t> rule together leads to an elegant recipe for tracing</a:t>
            </a:r>
          </a:p>
          <a:p>
            <a:r>
              <a:rPr lang="en-US" sz="2400" dirty="0"/>
              <a:t>If a UTXO is marked as dirty, trace its component </a:t>
            </a:r>
            <a:r>
              <a:rPr lang="en-US" sz="2400" dirty="0" err="1"/>
              <a:t>satoshis</a:t>
            </a:r>
            <a:r>
              <a:rPr lang="en-US" sz="2400" dirty="0"/>
              <a:t> and mark each of them as tainted until you reach the end of the blockchain</a:t>
            </a:r>
          </a:p>
          <a:p>
            <a:r>
              <a:rPr lang="en-US" sz="2400" dirty="0"/>
              <a:t>We implemented this; source code available at </a:t>
            </a:r>
            <a:r>
              <a:rPr lang="en-US" sz="2400" u="sng" dirty="0">
                <a:latin typeface="Linux Libertine Display G" panose="02000503000000000000" pitchFamily="2" charset="0"/>
                <a:ea typeface="Linux Libertine Display G" panose="02000503000000000000" pitchFamily="2" charset="0"/>
                <a:cs typeface="Linux Libertine Display G" panose="02000503000000000000" pitchFamily="2" charset="0"/>
              </a:rPr>
              <a:t>taintchain.org</a:t>
            </a:r>
          </a:p>
          <a:p>
            <a:r>
              <a:rPr lang="en-US" sz="2400" dirty="0">
                <a:ea typeface="Linux Libertine Display G" panose="02000503000000000000" pitchFamily="2" charset="0"/>
                <a:cs typeface="Linux Libertine Display G" panose="02000503000000000000" pitchFamily="2" charset="0"/>
              </a:rPr>
              <a:t>We started from 56 well-known thefts and associated addresses, and ran </a:t>
            </a:r>
            <a:r>
              <a:rPr lang="en-US" sz="2400" dirty="0" err="1">
                <a:ea typeface="Linux Libertine Display G" panose="02000503000000000000" pitchFamily="2" charset="0"/>
                <a:cs typeface="Linux Libertine Display G" panose="02000503000000000000" pitchFamily="2" charset="0"/>
              </a:rPr>
              <a:t>taintchain</a:t>
            </a:r>
            <a:r>
              <a:rPr lang="en-US" sz="2400" dirty="0">
                <a:ea typeface="Linux Libertine Display G" panose="02000503000000000000" pitchFamily="2" charset="0"/>
                <a:cs typeface="Linux Libertine Display G" panose="02000503000000000000" pitchFamily="2" charset="0"/>
              </a:rPr>
              <a:t> on it.</a:t>
            </a:r>
            <a:endParaRPr lang="en-GB" sz="2400" dirty="0">
              <a:ea typeface="Linux Libertine Display G" panose="02000503000000000000" pitchFamily="2" charset="0"/>
              <a:cs typeface="Linux Libertine Display G" panose="02000503000000000000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919C14-26E4-41DA-A993-697B6B9DA7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41A27A-B71E-42F5-A588-FA68D6DEF723}" type="slidenum">
              <a:rPr lang="en-GB" altLang="en-US" smtClean="0"/>
              <a:pPr>
                <a:defRPr/>
              </a:pPr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72520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D17CE-4592-4DE2-AA91-8E355D3E8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Taintchain</a:t>
            </a:r>
            <a:r>
              <a:rPr lang="en-US" dirty="0"/>
              <a:t> – Sample Results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EACC7-734C-4557-B366-5423C45F2F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Example 1: </a:t>
            </a:r>
            <a:r>
              <a:rPr lang="en-US" sz="2400" dirty="0" err="1"/>
              <a:t>Linode</a:t>
            </a:r>
            <a:r>
              <a:rPr lang="en-US" sz="2400" dirty="0"/>
              <a:t> hack. 46,653 bitcoins stolen in 2012.</a:t>
            </a:r>
          </a:p>
          <a:p>
            <a:pPr lvl="2"/>
            <a:r>
              <a:rPr lang="en-US" sz="2400" dirty="0"/>
              <a:t>Haircut now taints 16,855,619 addresses. FIFO only taints 254,120 addresses.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Example 2: </a:t>
            </a:r>
            <a:r>
              <a:rPr lang="en-US" sz="2400" dirty="0" err="1"/>
              <a:t>Flexcoin</a:t>
            </a:r>
            <a:r>
              <a:rPr lang="en-US" sz="2400" dirty="0"/>
              <a:t> hack. 896 bitcoins stolen in 2014.</a:t>
            </a:r>
          </a:p>
          <a:p>
            <a:pPr lvl="2"/>
            <a:r>
              <a:rPr lang="en-US" sz="2400" dirty="0"/>
              <a:t>Haircut now taints 10,421,122 addresses. FIFO only taints 15,265 addresses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A9CACD-575F-4453-B11E-B6D8596CA4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41A27A-B71E-42F5-A588-FA68D6DEF723}" type="slidenum">
              <a:rPr lang="en-GB" altLang="en-US" smtClean="0"/>
              <a:pPr>
                <a:defRPr/>
              </a:pPr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87872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5F93F-7CBB-4884-9540-16492093A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FIFO is better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BD0827-BF58-45B1-8423-B156C6334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175" y="1708150"/>
            <a:ext cx="7932241" cy="4067175"/>
          </a:xfrm>
        </p:spPr>
        <p:txBody>
          <a:bodyPr/>
          <a:lstStyle/>
          <a:p>
            <a:r>
              <a:rPr lang="en-US" sz="2400" dirty="0"/>
              <a:t>Haircut tainting is lossy; can’t go backwards</a:t>
            </a:r>
          </a:p>
          <a:p>
            <a:r>
              <a:rPr lang="en-US" sz="2400" dirty="0"/>
              <a:t>FIFO tracking is lossless so tracing is reversible</a:t>
            </a:r>
          </a:p>
          <a:p>
            <a:r>
              <a:rPr lang="en-US" sz="2400" dirty="0"/>
              <a:t>You can go forward from a stolen coin to all UTXOs it taints, or back from a UTXO to see its entire ancestry</a:t>
            </a:r>
          </a:p>
          <a:p>
            <a:r>
              <a:rPr lang="en-US" sz="2400" dirty="0"/>
              <a:t>The handling of transaction fees is very different, as it’s fiddly (but important)</a:t>
            </a:r>
          </a:p>
          <a:p>
            <a:r>
              <a:rPr lang="en-US" sz="2400" dirty="0"/>
              <a:t>With FIFO, most UTXOs (72%) have no taint from our set of 56 well-publicized large thefts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6150FF-F592-4913-B15D-860B7B06DC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41A27A-B71E-42F5-A588-FA68D6DEF723}" type="slidenum">
              <a:rPr lang="en-GB" altLang="en-US" smtClean="0"/>
              <a:pPr>
                <a:defRPr/>
              </a:pPr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016486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6EF53-6FC1-43D6-8E7C-143227C94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Visualization Problem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EF377-A53C-4721-A719-90E95915D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FIFO works well and proceeds deterministically. However, the dataset is massive: starting with the set of known thefts, our </a:t>
            </a:r>
            <a:r>
              <a:rPr lang="en-US" sz="2400" dirty="0" err="1"/>
              <a:t>taintchain</a:t>
            </a:r>
            <a:r>
              <a:rPr lang="en-US" sz="2400" dirty="0"/>
              <a:t> data ends up being &gt;450 GB in size!</a:t>
            </a:r>
          </a:p>
          <a:p>
            <a:r>
              <a:rPr lang="en-US" sz="2400" dirty="0"/>
              <a:t>Analysis of dataset further complicated by </a:t>
            </a:r>
            <a:r>
              <a:rPr lang="en-US" sz="2400" i="1" dirty="0"/>
              <a:t>mixes. </a:t>
            </a:r>
            <a:r>
              <a:rPr lang="en-US" sz="2400" dirty="0"/>
              <a:t>Money launderers use varying mechanisms to slice-and-dice their criminal proceeds.</a:t>
            </a:r>
          </a:p>
          <a:p>
            <a:r>
              <a:rPr lang="en-US" sz="2400" dirty="0"/>
              <a:t>A visual representation of the flow of taint could prove to be very useful in finding these mechanisms</a:t>
            </a:r>
          </a:p>
          <a:p>
            <a:r>
              <a:rPr lang="en-US" sz="2400" dirty="0"/>
              <a:t>Moreover, it could also help prospective bitcoin purchasers verify the ancestry of their bitcoins (reversibility of FIFO)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3284F2-0140-4B16-B376-6BF67E986B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41A27A-B71E-42F5-A588-FA68D6DEF723}" type="slidenum">
              <a:rPr lang="en-GB" altLang="en-US" smtClean="0"/>
              <a:pPr>
                <a:defRPr/>
              </a:pPr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45672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D0824-7F42-4F4B-8330-D242736D8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Visualization Problem – Prototype 1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36575-066E-4F11-8172-9454FDDA4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275" y="1484784"/>
            <a:ext cx="8580313" cy="4067175"/>
          </a:xfrm>
        </p:spPr>
        <p:txBody>
          <a:bodyPr/>
          <a:lstStyle/>
          <a:p>
            <a:pPr lvl="1"/>
            <a:r>
              <a:rPr lang="en-US" sz="2400" dirty="0"/>
              <a:t>Each transaction is a node, each taint hop is an edge.</a:t>
            </a:r>
          </a:p>
          <a:p>
            <a:pPr lvl="1"/>
            <a:r>
              <a:rPr lang="en-US" sz="2400" dirty="0"/>
              <a:t>Represent blocks as columns in chronological order</a:t>
            </a:r>
          </a:p>
          <a:p>
            <a:pPr lvl="1"/>
            <a:r>
              <a:rPr lang="en-US" sz="2400" dirty="0"/>
              <a:t>Represent transactions within  each block as </a:t>
            </a:r>
            <a:r>
              <a:rPr lang="en-US" sz="2400" dirty="0" err="1"/>
              <a:t>coloured</a:t>
            </a:r>
            <a:r>
              <a:rPr lang="en-US" sz="2400" dirty="0"/>
              <a:t> rectangles. </a:t>
            </a:r>
          </a:p>
          <a:p>
            <a:pPr lvl="1"/>
            <a:r>
              <a:rPr lang="en-US" sz="2400" dirty="0" err="1"/>
              <a:t>Colour</a:t>
            </a:r>
            <a:r>
              <a:rPr lang="en-US" sz="2400" dirty="0"/>
              <a:t> reflects the kind of taint, size of rectangle reflects amount of </a:t>
            </a:r>
            <a:r>
              <a:rPr lang="en-US" sz="2400" dirty="0" err="1"/>
              <a:t>satoshis</a:t>
            </a:r>
            <a:r>
              <a:rPr lang="en-US" sz="2400" dirty="0"/>
              <a:t> tainted</a:t>
            </a:r>
          </a:p>
          <a:p>
            <a:pPr lvl="1"/>
            <a:r>
              <a:rPr lang="en-US" sz="2400" dirty="0"/>
              <a:t>Ignore all non-tainted </a:t>
            </a:r>
            <a:r>
              <a:rPr lang="en-US" sz="2400" dirty="0" err="1"/>
              <a:t>satoshis</a:t>
            </a:r>
            <a:endParaRPr lang="en-US" sz="2400" dirty="0"/>
          </a:p>
          <a:p>
            <a:pPr lvl="1"/>
            <a:r>
              <a:rPr lang="en-US" sz="2400" dirty="0"/>
              <a:t>Print this in a static PNG image with clickable links on each transaction rectangle revealing the </a:t>
            </a:r>
            <a:r>
              <a:rPr lang="en-US" sz="2400" dirty="0" err="1"/>
              <a:t>txhash</a:t>
            </a:r>
            <a:r>
              <a:rPr lang="en-US" sz="2400" dirty="0"/>
              <a:t>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BE7912-FFE3-4F2C-920B-8D48AE9739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41A27A-B71E-42F5-A588-FA68D6DEF723}" type="slidenum">
              <a:rPr lang="en-GB" altLang="en-US" smtClean="0"/>
              <a:pPr>
                <a:defRPr/>
              </a:pPr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882635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DAAF1-F287-4FD6-8256-017DEB14A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Sometimes, this worked beautifully</a:t>
            </a:r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D71CCE5-683D-4917-9DD3-EE5810A9DB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484784"/>
            <a:ext cx="5126700" cy="374441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102698-6ADF-4303-9359-1B481B39E9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41A27A-B71E-42F5-A588-FA68D6DEF723}" type="slidenum">
              <a:rPr lang="en-GB" altLang="en-US" smtClean="0"/>
              <a:pPr>
                <a:defRPr/>
              </a:pPr>
              <a:t>18</a:t>
            </a:fld>
            <a:endParaRPr lang="en-GB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A43D47-7E21-40CA-A0E6-F7FECD9CD701}"/>
              </a:ext>
            </a:extLst>
          </p:cNvPr>
          <p:cNvSpPr txBox="1"/>
          <p:nvPr/>
        </p:nvSpPr>
        <p:spPr>
          <a:xfrm>
            <a:off x="107504" y="5445224"/>
            <a:ext cx="91422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Here, our visualization reveals the collection of thefts scattered across multiple </a:t>
            </a:r>
          </a:p>
          <a:p>
            <a:r>
              <a:rPr lang="en-US" sz="2000" dirty="0"/>
              <a:t>blocks and keys under a single key.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7226409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DAAF1-F287-4FD6-8256-017DEB14A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Sometimes, this worked beautifully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102698-6ADF-4303-9359-1B481B39E9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41A27A-B71E-42F5-A588-FA68D6DEF723}" type="slidenum">
              <a:rPr lang="en-GB" altLang="en-US" smtClean="0"/>
              <a:pPr>
                <a:defRPr/>
              </a:pPr>
              <a:t>19</a:t>
            </a:fld>
            <a:endParaRPr lang="en-GB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A43D47-7E21-40CA-A0E6-F7FECD9CD701}"/>
              </a:ext>
            </a:extLst>
          </p:cNvPr>
          <p:cNvSpPr txBox="1"/>
          <p:nvPr/>
        </p:nvSpPr>
        <p:spPr>
          <a:xfrm>
            <a:off x="503605" y="5432123"/>
            <a:ext cx="86164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Here, our visualization reveals someone trying to lauder their proceeds by </a:t>
            </a:r>
          </a:p>
          <a:p>
            <a:r>
              <a:rPr lang="en-US" sz="2000" dirty="0"/>
              <a:t>splitting the value across a large number of keys.</a:t>
            </a:r>
            <a:endParaRPr lang="en-GB" sz="2000" dirty="0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2243B312-B94B-43CE-AE71-C4406C68D2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793" y="1340768"/>
            <a:ext cx="5316412" cy="4067175"/>
          </a:xfrm>
        </p:spPr>
      </p:pic>
    </p:spTree>
    <p:extLst>
      <p:ext uri="{BB962C8B-B14F-4D97-AF65-F5344CB8AC3E}">
        <p14:creationId xmlns:p14="http://schemas.microsoft.com/office/powerpoint/2010/main" val="2155498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49364-1879-7F44-947F-8664E82EA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88" y="188640"/>
            <a:ext cx="8375650" cy="423862"/>
          </a:xfrm>
        </p:spPr>
        <p:txBody>
          <a:bodyPr/>
          <a:lstStyle/>
          <a:p>
            <a:r>
              <a:rPr lang="en-US" dirty="0"/>
              <a:t>Presentation </a:t>
            </a:r>
            <a:r>
              <a:rPr lang="en-US" dirty="0" err="1"/>
              <a:t>Strucure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13055-83BE-2C4A-943B-57CB6C0AA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588" y="1519761"/>
            <a:ext cx="8374063" cy="406717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Bitcoin Primer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Necessity of Tracing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Legal Precedent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/>
              <a:t>Taintchain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The Visualization Problem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Prototype Solution(s)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Generalization and Future Directions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628A10-C6A6-4D86-BCFC-D83385D4FD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41A27A-B71E-42F5-A588-FA68D6DEF723}" type="slidenum">
              <a:rPr lang="en-GB" altLang="en-US" smtClean="0"/>
              <a:pPr>
                <a:defRPr/>
              </a:pPr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542080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7251C-26E7-423C-AF8E-A0F04F8C7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Sometimes, not so much</a:t>
            </a:r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FE0E11D-046B-49DA-8B1A-7CEC9C6BBA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412776"/>
            <a:ext cx="4819939" cy="406717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CD026C-ED03-4D62-8105-B9726A19B6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41A27A-B71E-42F5-A588-FA68D6DEF723}" type="slidenum">
              <a:rPr lang="en-GB" altLang="en-US" smtClean="0"/>
              <a:pPr>
                <a:defRPr/>
              </a:pPr>
              <a:t>20</a:t>
            </a:fld>
            <a:endParaRPr lang="en-GB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6E3D6C-B664-441A-8940-297A4FC24786}"/>
              </a:ext>
            </a:extLst>
          </p:cNvPr>
          <p:cNvSpPr txBox="1"/>
          <p:nvPr/>
        </p:nvSpPr>
        <p:spPr>
          <a:xfrm>
            <a:off x="2195736" y="5589240"/>
            <a:ext cx="46153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The criminals were really busy that day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9280000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7251C-26E7-423C-AF8E-A0F04F8C7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Sometimes, not so much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CD026C-ED03-4D62-8105-B9726A19B6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41A27A-B71E-42F5-A588-FA68D6DEF723}" type="slidenum">
              <a:rPr lang="en-GB" altLang="en-US" smtClean="0"/>
              <a:pPr>
                <a:defRPr/>
              </a:pPr>
              <a:t>21</a:t>
            </a:fld>
            <a:endParaRPr lang="en-GB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6E3D6C-B664-441A-8940-297A4FC24786}"/>
              </a:ext>
            </a:extLst>
          </p:cNvPr>
          <p:cNvSpPr txBox="1"/>
          <p:nvPr/>
        </p:nvSpPr>
        <p:spPr>
          <a:xfrm>
            <a:off x="1416434" y="5589240"/>
            <a:ext cx="5851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Taint tends to overlap making visualization difficult</a:t>
            </a:r>
            <a:endParaRPr lang="en-GB" sz="2000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F2D67D4-1226-4825-92B7-1092403912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412776"/>
            <a:ext cx="3285209" cy="4067175"/>
          </a:xfrm>
        </p:spPr>
      </p:pic>
    </p:spTree>
    <p:extLst>
      <p:ext uri="{BB962C8B-B14F-4D97-AF65-F5344CB8AC3E}">
        <p14:creationId xmlns:p14="http://schemas.microsoft.com/office/powerpoint/2010/main" val="30169838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3CDAD-15FF-4846-AD33-C9AFE946E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Prototype 2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30003B-1253-4A9E-98D6-39021AF225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We wanted to be able to meaningfully visualize dense data without using any abstractions.</a:t>
            </a:r>
          </a:p>
          <a:p>
            <a:r>
              <a:rPr lang="en-US" sz="2400" dirty="0"/>
              <a:t>Idea: Make the graph interactive, incorporate relevant information into the edges. We implemented a dynamic graph that expands based on user commands.</a:t>
            </a:r>
          </a:p>
          <a:p>
            <a:r>
              <a:rPr lang="en-US" sz="2400" dirty="0"/>
              <a:t>Problems: dataset size (RAM &lt;&lt; 1000GB), unbounded number of hops, lack of user knowledge about which path is most interesting</a:t>
            </a:r>
          </a:p>
          <a:p>
            <a:r>
              <a:rPr lang="en-US" sz="2400" dirty="0"/>
              <a:t>We solved some of these issues while some are still a work in progress.</a:t>
            </a:r>
            <a:endParaRPr lang="en-GB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EDC7EF-4956-4A8B-B076-24C7BCF5E8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41A27A-B71E-42F5-A588-FA68D6DEF723}" type="slidenum">
              <a:rPr lang="en-GB" altLang="en-US" smtClean="0"/>
              <a:pPr>
                <a:defRPr/>
              </a:pPr>
              <a:t>22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576362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3FB01-E5EA-41C6-8FA6-418356759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Prototype 2 - Demo</a:t>
            </a:r>
            <a:endParaRPr lang="en-GB" dirty="0"/>
          </a:p>
        </p:txBody>
      </p:sp>
      <p:pic>
        <p:nvPicPr>
          <p:cNvPr id="5" name="scrr">
            <a:hlinkClick r:id="" action="ppaction://media"/>
            <a:extLst>
              <a:ext uri="{FF2B5EF4-FFF2-40B4-BE49-F238E27FC236}">
                <a16:creationId xmlns:a16="http://schemas.microsoft.com/office/drawing/2014/main" id="{8E743EA7-4672-40F0-AA4F-01B68A69EB33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42993" y="1268760"/>
            <a:ext cx="7287985" cy="496855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527C5A-DACB-469C-8EE6-23E2857FA4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41A27A-B71E-42F5-A588-FA68D6DEF723}" type="slidenum">
              <a:rPr lang="en-GB" altLang="en-US" smtClean="0"/>
              <a:pPr>
                <a:defRPr/>
              </a:pPr>
              <a:t>23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2793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44235-F625-4F4B-B4DB-13875C146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too worked beautifully sometimes</a:t>
            </a:r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995B8B7-5AFD-4CAB-A423-C2ECA6581A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59" y="1340768"/>
            <a:ext cx="7516909" cy="443455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9DFF25-A88C-4192-B290-0F69244BA5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41A27A-B71E-42F5-A588-FA68D6DEF723}" type="slidenum">
              <a:rPr lang="en-GB" altLang="en-US" smtClean="0"/>
              <a:pPr>
                <a:defRPr/>
              </a:pPr>
              <a:t>24</a:t>
            </a:fld>
            <a:endParaRPr lang="en-GB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896389-485F-4E55-A499-E153B9039C0F}"/>
              </a:ext>
            </a:extLst>
          </p:cNvPr>
          <p:cNvSpPr txBox="1"/>
          <p:nvPr/>
        </p:nvSpPr>
        <p:spPr>
          <a:xfrm>
            <a:off x="384175" y="5375215"/>
            <a:ext cx="86599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 “Peeling Chain” discovered by following the largest branches from a theft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8983090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A5F6A-A959-435E-AAF7-AE812E9CD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Sometimes not so much</a:t>
            </a:r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AAE3508-F4BE-4856-8FA2-CA9CFE93A5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311368"/>
            <a:ext cx="5328592" cy="446395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AC846E-1A6F-4FCF-870E-77D8AE8A8B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41A27A-B71E-42F5-A588-FA68D6DEF723}" type="slidenum">
              <a:rPr lang="en-GB" altLang="en-US" smtClean="0"/>
              <a:pPr>
                <a:defRPr/>
              </a:pPr>
              <a:t>25</a:t>
            </a:fld>
            <a:endParaRPr lang="en-GB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388FDD-CCCB-47C2-A48A-EAD284A99913}"/>
              </a:ext>
            </a:extLst>
          </p:cNvPr>
          <p:cNvSpPr txBox="1"/>
          <p:nvPr/>
        </p:nvSpPr>
        <p:spPr>
          <a:xfrm>
            <a:off x="971600" y="5787699"/>
            <a:ext cx="7160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Some nodes have </a:t>
            </a:r>
            <a:r>
              <a:rPr lang="en-US" b="1" i="1" dirty="0"/>
              <a:t>very </a:t>
            </a:r>
            <a:r>
              <a:rPr lang="en-US" dirty="0"/>
              <a:t>large out-degrees (notice vertical scroll size)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37389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6A7D2-DA84-4FD4-889F-3B41B6733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71A68-954F-4391-8A52-F9D8C0409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We don’t care about most of the transactions on the blockchain.</a:t>
            </a:r>
          </a:p>
          <a:p>
            <a:r>
              <a:rPr lang="en-US" sz="2400" dirty="0"/>
              <a:t>Most tainted transactions can also be abstracted away:</a:t>
            </a:r>
          </a:p>
          <a:p>
            <a:pPr lvl="2"/>
            <a:r>
              <a:rPr lang="en-US" sz="2400" dirty="0"/>
              <a:t>1-to-1 transactions can be collapsed</a:t>
            </a:r>
          </a:p>
          <a:p>
            <a:pPr lvl="2"/>
            <a:r>
              <a:rPr lang="en-US" sz="2400" dirty="0"/>
              <a:t>1-to-x-to-1 transaction chains can be resolved to 1-to-1 with some adjustments</a:t>
            </a:r>
          </a:p>
          <a:p>
            <a:r>
              <a:rPr lang="en-US" sz="2400" dirty="0"/>
              <a:t>Interactive graphs allow for cumulative views without removing information</a:t>
            </a:r>
          </a:p>
          <a:p>
            <a:pPr lvl="2"/>
            <a:endParaRPr lang="en-US" sz="2400" dirty="0"/>
          </a:p>
          <a:p>
            <a:pPr lvl="2"/>
            <a:endParaRPr lang="en-GB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37DA05-F30A-484B-9C0D-5A39EA4CBC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41A27A-B71E-42F5-A588-FA68D6DEF723}" type="slidenum">
              <a:rPr lang="en-GB" altLang="en-US" smtClean="0"/>
              <a:pPr>
                <a:defRPr/>
              </a:pPr>
              <a:t>26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835713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C1479-79EE-4C97-9707-EA05FBEA0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A25B7-EE7A-4CC1-8A3F-395D52180E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In the end, what we are trying to do is visualize a large subset of transactions in a massive dataset with an unbounded number and length of hops</a:t>
            </a:r>
          </a:p>
          <a:p>
            <a:r>
              <a:rPr lang="en-US" sz="2400"/>
              <a:t>The added complication </a:t>
            </a:r>
            <a:r>
              <a:rPr lang="en-US" sz="2400" dirty="0"/>
              <a:t>here is the lack of ground truths and consequently, lack of reliable heuristics for generalizations</a:t>
            </a:r>
          </a:p>
          <a:p>
            <a:r>
              <a:rPr lang="en-US" sz="2400" dirty="0"/>
              <a:t>We’ve explored some – timing information, clustering datasets, interactions with known bad actors</a:t>
            </a:r>
          </a:p>
          <a:p>
            <a:r>
              <a:rPr lang="en-US" sz="2400" dirty="0"/>
              <a:t>Each gives a different, incomplete, view of the dataset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159068-7A07-4BB7-8C08-934D27F789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41A27A-B71E-42F5-A588-FA68D6DEF723}" type="slidenum">
              <a:rPr lang="en-GB" altLang="en-US" smtClean="0"/>
              <a:pPr>
                <a:defRPr/>
              </a:pPr>
              <a:t>27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210986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618FD-B270-4C5F-ABDB-9559C8CB9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0AFB7-7CFA-43C4-A256-6301F90147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Implement and make publicly available the different abstracted visualizations</a:t>
            </a:r>
          </a:p>
          <a:p>
            <a:r>
              <a:rPr lang="en-US" sz="2400" dirty="0"/>
              <a:t>Make the visualization real-time a la blockchain.info</a:t>
            </a:r>
          </a:p>
          <a:p>
            <a:r>
              <a:rPr lang="en-US" sz="2400" dirty="0"/>
              <a:t>Explore ways of transitioning from abstraction to transaction level granularity</a:t>
            </a:r>
          </a:p>
          <a:p>
            <a:r>
              <a:rPr lang="en-US" sz="2400" dirty="0"/>
              <a:t>Find heuristics to pre-emptively mark suspicious transactions. This could help law enforcement get a heads-up on possible criminal activity.</a:t>
            </a: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endParaRPr lang="en-GB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0B5907-4178-497E-BE97-5DE8BEC44E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41A27A-B71E-42F5-A588-FA68D6DEF723}" type="slidenum">
              <a:rPr lang="en-GB" altLang="en-US" smtClean="0"/>
              <a:pPr>
                <a:defRPr/>
              </a:pPr>
              <a:t>28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546965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E7BCB-97B7-4C62-A876-31194B7BD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B57DD-BF60-4AA5-9FAC-214FA3567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471" y="1596681"/>
            <a:ext cx="8374063" cy="4067175"/>
          </a:xfrm>
        </p:spPr>
        <p:txBody>
          <a:bodyPr/>
          <a:lstStyle/>
          <a:p>
            <a:pPr marL="0" indent="0">
              <a:spcAft>
                <a:spcPts val="1800"/>
              </a:spcAft>
              <a:buNone/>
            </a:pPr>
            <a:r>
              <a:rPr lang="en-US" sz="2400" dirty="0"/>
              <a:t>One-slide Summary:</a:t>
            </a:r>
          </a:p>
          <a:p>
            <a:pPr lvl="1">
              <a:spcAft>
                <a:spcPts val="1800"/>
              </a:spcAft>
            </a:pPr>
            <a:r>
              <a:rPr lang="en-US" sz="2400" dirty="0"/>
              <a:t>Tracing stolen bitcoins is important. The law tells us FIFO is the way to go.</a:t>
            </a:r>
          </a:p>
          <a:p>
            <a:pPr lvl="1">
              <a:spcAft>
                <a:spcPts val="1800"/>
              </a:spcAft>
            </a:pPr>
            <a:r>
              <a:rPr lang="en-US" sz="2400" dirty="0"/>
              <a:t>Generating the tracing database is easy. Finding interesting patterns is hard. Visualization helps.</a:t>
            </a:r>
          </a:p>
          <a:p>
            <a:pPr lvl="1">
              <a:spcAft>
                <a:spcPts val="1800"/>
              </a:spcAft>
            </a:pPr>
            <a:r>
              <a:rPr lang="en-US" sz="2400" dirty="0"/>
              <a:t>Visualization requires dealing with data density and magnitude. We presented our two attempts at doing this effectively</a:t>
            </a:r>
          </a:p>
          <a:p>
            <a:pPr lvl="1">
              <a:spcAft>
                <a:spcPts val="1800"/>
              </a:spcAft>
            </a:pPr>
            <a:r>
              <a:rPr lang="en-US" sz="2400" dirty="0"/>
              <a:t>Need to explore further ways of visualizing without relying on shaky heuristics (as other tools have tended to do).</a:t>
            </a:r>
            <a:endParaRPr lang="en-GB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302A71-6E21-41DD-B488-E18234D3F6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41A27A-B71E-42F5-A588-FA68D6DEF723}" type="slidenum">
              <a:rPr lang="en-GB" altLang="en-US" smtClean="0"/>
              <a:pPr>
                <a:defRPr/>
              </a:pPr>
              <a:t>29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17437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34547-761E-FE44-A0BB-DE11C2232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Bitcoin Primer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F1E46-A3C6-354B-A9A7-EE9D6E9EA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Unspent Transaction Outputs (UTXOs): Bitcoin-speak for how much you can spend</a:t>
            </a:r>
          </a:p>
          <a:p>
            <a:r>
              <a:rPr lang="en-US" sz="2400" dirty="0"/>
              <a:t>The fundamental quantum of spending in Bitcoin is the “</a:t>
            </a:r>
            <a:r>
              <a:rPr lang="en-US" sz="2400" dirty="0" err="1"/>
              <a:t>satoshi</a:t>
            </a:r>
            <a:r>
              <a:rPr lang="en-US" sz="2400" dirty="0"/>
              <a:t>”. 1 </a:t>
            </a:r>
            <a:r>
              <a:rPr lang="en-US" sz="2400" dirty="0" err="1"/>
              <a:t>satoshi</a:t>
            </a:r>
            <a:r>
              <a:rPr lang="en-US" sz="2400" dirty="0"/>
              <a:t> = 10</a:t>
            </a:r>
            <a:r>
              <a:rPr lang="en-US" sz="2400" baseline="30000" dirty="0"/>
              <a:t>-8 </a:t>
            </a:r>
            <a:r>
              <a:rPr lang="en-US" sz="2400" dirty="0"/>
              <a:t>bitcoins</a:t>
            </a:r>
          </a:p>
          <a:p>
            <a:r>
              <a:rPr lang="en-US" sz="2400" dirty="0"/>
              <a:t>Total amount in your “possession” is the total number of </a:t>
            </a:r>
            <a:r>
              <a:rPr lang="en-US" sz="2400" dirty="0" err="1"/>
              <a:t>satoshis</a:t>
            </a:r>
            <a:r>
              <a:rPr lang="en-US" sz="2400" dirty="0"/>
              <a:t> in all the UTXOs attributed to all the private keys under your control</a:t>
            </a: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0D4EE6-A47E-406C-A5DB-71331854D6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41A27A-B71E-42F5-A588-FA68D6DEF723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998067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03AB4-961B-4B80-A271-53267464D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80426-7E28-4CFA-90FB-5FA3DC535F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GB" sz="1400" dirty="0">
                <a:hlinkClick r:id="rId2"/>
              </a:rPr>
              <a:t>https://www.reuters.com/article/us-crypto-currencies-ciphertrace/cryptocurrency-exchange-theft-surges-in-first-half-of-2018-report-idUSKBN1JT1Q5</a:t>
            </a:r>
            <a:endParaRPr lang="en-GB" sz="1400" dirty="0"/>
          </a:p>
          <a:p>
            <a:pPr marL="342900" indent="-342900">
              <a:buFont typeface="+mj-lt"/>
              <a:buAutoNum type="arabicPeriod"/>
            </a:pPr>
            <a:r>
              <a:rPr lang="en-GB" sz="1400" dirty="0">
                <a:hlinkClick r:id="rId3"/>
              </a:rPr>
              <a:t>https://freedomnode.com/guides/17/how-bitcoin-works</a:t>
            </a:r>
            <a:endParaRPr lang="en-GB" sz="1400" dirty="0"/>
          </a:p>
          <a:p>
            <a:pPr marL="0" indent="0">
              <a:buNone/>
            </a:pPr>
            <a:endParaRPr lang="en-GB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1E8792-CA7F-4819-8467-43B7504D4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41A27A-B71E-42F5-A588-FA68D6DEF723}" type="slidenum">
              <a:rPr lang="en-GB" altLang="en-US" smtClean="0"/>
              <a:pPr>
                <a:defRPr/>
              </a:pPr>
              <a:t>30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18744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2A684-5217-4288-A2AC-F7BAC1491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Bitcoin Transactions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4AD26-6732-4B4E-9903-D35A9FB7B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762" y="1412776"/>
            <a:ext cx="8374063" cy="406717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Effectively, a transaction consists of a set of input UTXOs, a set of output public keys (and values) and a signature by the owner(s) of the UTXOs: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3C8B1B-A853-4937-9DEB-B175932902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41A27A-B71E-42F5-A588-FA68D6DEF723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BF5368-20A1-42DF-B3A8-8C2691FF2C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375" y="2564904"/>
            <a:ext cx="3905250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170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03AB4-961B-4B80-A271-53267464D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Bitcoin Transactions</a:t>
            </a:r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BCB19FE-F9E5-419F-94C1-11EFC55EBD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47" y="1708150"/>
            <a:ext cx="8027319" cy="406717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1E8792-CA7F-4819-8467-43B7504D4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41A27A-B71E-42F5-A588-FA68D6DEF723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B30D46-A764-499C-B1D6-5147DF4CA247}"/>
              </a:ext>
            </a:extLst>
          </p:cNvPr>
          <p:cNvSpPr txBox="1"/>
          <p:nvPr/>
        </p:nvSpPr>
        <p:spPr>
          <a:xfrm>
            <a:off x="7308304" y="5755650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 from [2]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6752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8F876-C381-A94D-808D-06532B03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Bitcoin Transactions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9144B-98C1-5B4D-B2ED-F5BAD4BFD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Bitcoin transactions can be one of the following types:</a:t>
            </a:r>
          </a:p>
          <a:p>
            <a:pPr lvl="2"/>
            <a:r>
              <a:rPr lang="en-US" dirty="0"/>
              <a:t>1-to-1: Only one key gets assigned the single input UTXO</a:t>
            </a:r>
            <a:endParaRPr lang="en-US" i="1" dirty="0"/>
          </a:p>
          <a:p>
            <a:pPr lvl="2"/>
            <a:r>
              <a:rPr lang="en-US" dirty="0"/>
              <a:t>Many-to-2: Input UTXOs get split into two outputs </a:t>
            </a:r>
            <a:r>
              <a:rPr lang="en-US" i="1" dirty="0"/>
              <a:t>(most common)</a:t>
            </a:r>
          </a:p>
          <a:p>
            <a:pPr lvl="2"/>
            <a:r>
              <a:rPr lang="en-US" dirty="0"/>
              <a:t>1-to-many: Input UTXOs get split into many outputs</a:t>
            </a:r>
          </a:p>
          <a:p>
            <a:pPr lvl="2"/>
            <a:r>
              <a:rPr lang="en-US" dirty="0"/>
              <a:t>Many-to-many: As above, with multiple signatories</a:t>
            </a:r>
          </a:p>
          <a:p>
            <a:pPr lvl="2"/>
            <a:r>
              <a:rPr lang="en-US" dirty="0" err="1"/>
              <a:t>Multisig</a:t>
            </a:r>
            <a:r>
              <a:rPr lang="en-US" dirty="0"/>
              <a:t> transactions: Threshold signature required on input UTXOs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FE1F4A-6671-4A41-8F31-4D7D896265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41A27A-B71E-42F5-A588-FA68D6DEF723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6121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03AB4-961B-4B80-A271-53267464D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Necessity of Tracing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80426-7E28-4CFA-90FB-5FA3DC535F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Recent news: $761 million worth of cryptocurrencies stolen in the first six months of 2018</a:t>
            </a:r>
            <a:r>
              <a:rPr lang="en-US" sz="2400" baseline="30000" dirty="0"/>
              <a:t>[1]</a:t>
            </a:r>
          </a:p>
          <a:p>
            <a:r>
              <a:rPr lang="en-US" sz="2400" dirty="0"/>
              <a:t>It is estimated that 6-9% of bitcoins have been stolen at least once</a:t>
            </a:r>
          </a:p>
          <a:p>
            <a:r>
              <a:rPr lang="en-US" sz="2400" dirty="0"/>
              <a:t>Bitcoin has also facilitated the rise of new kinds of crime such as ransomware</a:t>
            </a:r>
          </a:p>
          <a:p>
            <a:r>
              <a:rPr lang="en-US" sz="2400" i="1" dirty="0"/>
              <a:t>Currently, there is no universal legal or technical recourse for victims of theft/ransomware.</a:t>
            </a:r>
          </a:p>
          <a:p>
            <a:endParaRPr lang="en-GB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1E8792-CA7F-4819-8467-43B7504D4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41A27A-B71E-42F5-A588-FA68D6DEF723}" type="slidenum">
              <a:rPr lang="en-GB" altLang="en-US" smtClean="0"/>
              <a:pPr>
                <a:defRPr/>
              </a:pPr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11623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03AB4-961B-4B80-A271-53267464D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tracing done?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80426-7E28-4CFA-90FB-5FA3DC535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12776"/>
            <a:ext cx="8374063" cy="406717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The Bitcoin community, at large, believed that there are two ways to do tracing: Poison and Haircut.</a:t>
            </a:r>
            <a:endParaRPr lang="en-GB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1E8792-CA7F-4819-8467-43B7504D4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41A27A-B71E-42F5-A588-FA68D6DEF723}" type="slidenum">
              <a:rPr lang="en-GB" altLang="en-US" smtClean="0"/>
              <a:pPr>
                <a:defRPr/>
              </a:pPr>
              <a:t>8</a:t>
            </a:fld>
            <a:endParaRPr lang="en-GB" altLang="en-US"/>
          </a:p>
        </p:txBody>
      </p:sp>
      <p:pic>
        <p:nvPicPr>
          <p:cNvPr id="5" name="Content Placeholder 3" descr="POISON.pdf">
            <a:extLst>
              <a:ext uri="{FF2B5EF4-FFF2-40B4-BE49-F238E27FC236}">
                <a16:creationId xmlns:a16="http://schemas.microsoft.com/office/drawing/2014/main" id="{3E0BB974-5445-4026-8A1B-BE3D485734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224" r="-33224"/>
          <a:stretch>
            <a:fillRect/>
          </a:stretch>
        </p:blipFill>
        <p:spPr bwMode="auto">
          <a:xfrm>
            <a:off x="-252536" y="2420888"/>
            <a:ext cx="5298678" cy="3570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Content Placeholder 3" descr="Haircut.pdf">
            <a:extLst>
              <a:ext uri="{FF2B5EF4-FFF2-40B4-BE49-F238E27FC236}">
                <a16:creationId xmlns:a16="http://schemas.microsoft.com/office/drawing/2014/main" id="{3201F169-076C-4742-A1F1-45711534FD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697" r="-37697"/>
          <a:stretch>
            <a:fillRect/>
          </a:stretch>
        </p:blipFill>
        <p:spPr bwMode="auto">
          <a:xfrm>
            <a:off x="4355976" y="2132856"/>
            <a:ext cx="6032548" cy="4053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C73CAE9-CD01-4F35-B368-147F94797E8F}"/>
              </a:ext>
            </a:extLst>
          </p:cNvPr>
          <p:cNvCxnSpPr>
            <a:cxnSpLocks/>
          </p:cNvCxnSpPr>
          <p:nvPr/>
        </p:nvCxnSpPr>
        <p:spPr>
          <a:xfrm>
            <a:off x="4644008" y="2420888"/>
            <a:ext cx="0" cy="364246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690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033E4-A80D-413D-8720-36763CF5C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398463"/>
            <a:ext cx="8712967" cy="423862"/>
          </a:xfrm>
        </p:spPr>
        <p:txBody>
          <a:bodyPr/>
          <a:lstStyle/>
          <a:p>
            <a:r>
              <a:rPr lang="en-US" dirty="0"/>
              <a:t>Legal Precedent – or Why Mixes Don’t Work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42187-62A4-48FB-981E-3038742F8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Turns out, lawyers and judges have been thinking about tracing stolen goods for a </a:t>
            </a:r>
            <a:r>
              <a:rPr lang="en-US" sz="2400" i="1" dirty="0"/>
              <a:t>very </a:t>
            </a:r>
            <a:r>
              <a:rPr lang="en-US" sz="2400" dirty="0"/>
              <a:t>long time.</a:t>
            </a:r>
          </a:p>
          <a:p>
            <a:r>
              <a:rPr lang="en-US" sz="2400" dirty="0"/>
              <a:t>Important consideration: Is Bitcoin money or is it a good?</a:t>
            </a:r>
          </a:p>
          <a:p>
            <a:r>
              <a:rPr lang="en-GB" sz="2400" dirty="0"/>
              <a:t>Different jurisdictions taking different views – often inconsistent and convoluted but not never as far as money.</a:t>
            </a:r>
            <a:r>
              <a:rPr lang="en-US" sz="2400" dirty="0"/>
              <a:t> </a:t>
            </a:r>
          </a:p>
          <a:p>
            <a:r>
              <a:rPr lang="en-GB" sz="2400" dirty="0"/>
              <a:t>FinCEN rules can be applied to mitigate money-laundering risk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17BDE1-3A15-41AA-9364-A406ED9405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41A27A-B71E-42F5-A588-FA68D6DEF723}" type="slidenum">
              <a:rPr lang="en-GB" altLang="en-US" smtClean="0"/>
              <a:pPr>
                <a:defRPr/>
              </a:pPr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49921844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blank 1">
      <a:dk1>
        <a:srgbClr val="003E72"/>
      </a:dk1>
      <a:lt1>
        <a:srgbClr val="FFFFFF"/>
      </a:lt1>
      <a:dk2>
        <a:srgbClr val="FFFFFF"/>
      </a:dk2>
      <a:lt2>
        <a:srgbClr val="00B3BE"/>
      </a:lt2>
      <a:accent1>
        <a:srgbClr val="0073CF"/>
      </a:accent1>
      <a:accent2>
        <a:srgbClr val="E37222"/>
      </a:accent2>
      <a:accent3>
        <a:srgbClr val="FFFFFF"/>
      </a:accent3>
      <a:accent4>
        <a:srgbClr val="003460"/>
      </a:accent4>
      <a:accent5>
        <a:srgbClr val="AABCE4"/>
      </a:accent5>
      <a:accent6>
        <a:srgbClr val="CE671E"/>
      </a:accent6>
      <a:hlink>
        <a:srgbClr val="58A618"/>
      </a:hlink>
      <a:folHlink>
        <a:srgbClr val="8E258D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3E72"/>
        </a:dk1>
        <a:lt1>
          <a:srgbClr val="FFFFFF"/>
        </a:lt1>
        <a:dk2>
          <a:srgbClr val="FFFFFF"/>
        </a:dk2>
        <a:lt2>
          <a:srgbClr val="00B3BE"/>
        </a:lt2>
        <a:accent1>
          <a:srgbClr val="0073CF"/>
        </a:accent1>
        <a:accent2>
          <a:srgbClr val="E37222"/>
        </a:accent2>
        <a:accent3>
          <a:srgbClr val="FFFFFF"/>
        </a:accent3>
        <a:accent4>
          <a:srgbClr val="003460"/>
        </a:accent4>
        <a:accent5>
          <a:srgbClr val="AABCE4"/>
        </a:accent5>
        <a:accent6>
          <a:srgbClr val="CE671E"/>
        </a:accent6>
        <a:hlink>
          <a:srgbClr val="58A618"/>
        </a:hlink>
        <a:folHlink>
          <a:srgbClr val="8E25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3E72"/>
        </a:dk1>
        <a:lt1>
          <a:srgbClr val="FFFFFF"/>
        </a:lt1>
        <a:dk2>
          <a:srgbClr val="FFFFFF"/>
        </a:dk2>
        <a:lt2>
          <a:srgbClr val="83AFB4"/>
        </a:lt2>
        <a:accent1>
          <a:srgbClr val="6AADE4"/>
        </a:accent1>
        <a:accent2>
          <a:srgbClr val="EFBD47"/>
        </a:accent2>
        <a:accent3>
          <a:srgbClr val="FFFFFF"/>
        </a:accent3>
        <a:accent4>
          <a:srgbClr val="003460"/>
        </a:accent4>
        <a:accent5>
          <a:srgbClr val="B9D3EF"/>
        </a:accent5>
        <a:accent6>
          <a:srgbClr val="D9AB3F"/>
        </a:accent6>
        <a:hlink>
          <a:srgbClr val="A8B400"/>
        </a:hlink>
        <a:folHlink>
          <a:srgbClr val="6A40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3E72"/>
        </a:dk1>
        <a:lt1>
          <a:srgbClr val="FFFFFF"/>
        </a:lt1>
        <a:dk2>
          <a:srgbClr val="FFFFFF"/>
        </a:dk2>
        <a:lt2>
          <a:srgbClr val="156570"/>
        </a:lt2>
        <a:accent1>
          <a:srgbClr val="003E72"/>
        </a:accent1>
        <a:accent2>
          <a:srgbClr val="C84E00"/>
        </a:accent2>
        <a:accent3>
          <a:srgbClr val="FFFFFF"/>
        </a:accent3>
        <a:accent4>
          <a:srgbClr val="003460"/>
        </a:accent4>
        <a:accent5>
          <a:srgbClr val="AAAFBC"/>
        </a:accent5>
        <a:accent6>
          <a:srgbClr val="B54600"/>
        </a:accent6>
        <a:hlink>
          <a:srgbClr val="435125"/>
        </a:hlink>
        <a:folHlink>
          <a:srgbClr val="412D5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2874</TotalTime>
  <Words>1408</Words>
  <Application>Microsoft Office PowerPoint</Application>
  <PresentationFormat>On-screen Show (4:3)</PresentationFormat>
  <Paragraphs>158</Paragraphs>
  <Slides>30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Linux Libertine Display G</vt:lpstr>
      <vt:lpstr>blank</vt:lpstr>
      <vt:lpstr>Tendrils of Crime</vt:lpstr>
      <vt:lpstr>Presentation Strucure</vt:lpstr>
      <vt:lpstr>Bitcoin Primer</vt:lpstr>
      <vt:lpstr>Bitcoin Transactions</vt:lpstr>
      <vt:lpstr>Bitcoin Transactions</vt:lpstr>
      <vt:lpstr>Bitcoin Transactions</vt:lpstr>
      <vt:lpstr>Necessity of Tracing</vt:lpstr>
      <vt:lpstr>How is tracing done?</vt:lpstr>
      <vt:lpstr>Legal Precedent – or Why Mixes Don’t Work</vt:lpstr>
      <vt:lpstr>Nemo dat quod non habet</vt:lpstr>
      <vt:lpstr>Clayton’s Case</vt:lpstr>
      <vt:lpstr>Clayton’s Case</vt:lpstr>
      <vt:lpstr>Taintchain</vt:lpstr>
      <vt:lpstr>Taintchain – Sample Results</vt:lpstr>
      <vt:lpstr>Why FIFO is better</vt:lpstr>
      <vt:lpstr>The Visualization Problem</vt:lpstr>
      <vt:lpstr>The Visualization Problem – Prototype 1</vt:lpstr>
      <vt:lpstr>Sometimes, this worked beautifully</vt:lpstr>
      <vt:lpstr>Sometimes, this worked beautifully</vt:lpstr>
      <vt:lpstr>Sometimes, not so much</vt:lpstr>
      <vt:lpstr>Sometimes, not so much</vt:lpstr>
      <vt:lpstr>Prototype 2</vt:lpstr>
      <vt:lpstr>Prototype 2 - Demo</vt:lpstr>
      <vt:lpstr>This too worked beautifully sometimes</vt:lpstr>
      <vt:lpstr>Sometimes not so much</vt:lpstr>
      <vt:lpstr>Optimizations</vt:lpstr>
      <vt:lpstr>Generalization</vt:lpstr>
      <vt:lpstr>Future Work</vt:lpstr>
      <vt:lpstr>Thank You</vt:lpstr>
      <vt:lpstr>References</vt:lpstr>
    </vt:vector>
  </TitlesOfParts>
  <Company>..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..</dc:creator>
  <cp:lastModifiedBy>M</cp:lastModifiedBy>
  <cp:revision>87</cp:revision>
  <cp:lastPrinted>2018-03-09T12:18:02Z</cp:lastPrinted>
  <dcterms:created xsi:type="dcterms:W3CDTF">2008-03-27T10:29:55Z</dcterms:created>
  <dcterms:modified xsi:type="dcterms:W3CDTF">2018-07-07T07:07:34Z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